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CEFDD2-CAEC-435F-BDAA-5ACA2ECF074C}" type="datetimeFigureOut">
              <a:rPr lang="ru-RU" smtClean="0"/>
              <a:t>23.08.2018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0E73569-49EF-4664-9DEB-686F47F57D3B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Из истории тестирования в образовании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/>
              <a:t>Современная история языкового тестирования начинается в пер-</a:t>
            </a:r>
          </a:p>
          <a:p>
            <a:pPr>
              <a:buNone/>
            </a:pPr>
            <a:r>
              <a:rPr lang="ru-RU" dirty="0"/>
              <a:t>вые десятилетия XX века с ряда важных нововведений по обе стороны</a:t>
            </a:r>
          </a:p>
          <a:p>
            <a:pPr>
              <a:buNone/>
            </a:pPr>
            <a:r>
              <a:rPr lang="ru-RU" dirty="0"/>
              <a:t>Атлантического океана. В Соединенном Королевстве в 1913 году был</a:t>
            </a:r>
          </a:p>
          <a:p>
            <a:pPr>
              <a:buNone/>
            </a:pPr>
            <a:r>
              <a:rPr lang="ru-RU" dirty="0"/>
              <a:t>введен </a:t>
            </a:r>
            <a:r>
              <a:rPr lang="en-US" dirty="0"/>
              <a:t>CPE – Cambridge Proficiency Examination, </a:t>
            </a:r>
            <a:r>
              <a:rPr lang="ru-RU" dirty="0"/>
              <a:t>разработанный и</a:t>
            </a:r>
          </a:p>
          <a:p>
            <a:pPr>
              <a:buNone/>
            </a:pPr>
            <a:r>
              <a:rPr lang="ru-RU" dirty="0" smtClean="0"/>
              <a:t>Проводившийся экзаменационным </a:t>
            </a:r>
            <a:r>
              <a:rPr lang="ru-RU" dirty="0"/>
              <a:t>синдикатом Кембриджского </a:t>
            </a:r>
            <a:r>
              <a:rPr lang="ru-RU" dirty="0" err="1" smtClean="0"/>
              <a:t>универ</a:t>
            </a:r>
            <a:r>
              <a:rPr lang="en-US" dirty="0" err="1" smtClean="0"/>
              <a:t>ситета</a:t>
            </a:r>
            <a:r>
              <a:rPr lang="en-US" dirty="0" smtClean="0"/>
              <a:t> </a:t>
            </a:r>
            <a:r>
              <a:rPr lang="en-US" dirty="0"/>
              <a:t>(UCLES – University of Cambridge Local Examinations Syndicate).</a:t>
            </a:r>
          </a:p>
          <a:p>
            <a:pPr>
              <a:buNone/>
            </a:pPr>
            <a:r>
              <a:rPr lang="ru-RU" dirty="0" smtClean="0"/>
              <a:t>В </a:t>
            </a:r>
            <a:r>
              <a:rPr lang="ru-RU" dirty="0"/>
              <a:t>основу первого языкового экзамена был положен длительный опыт</a:t>
            </a:r>
          </a:p>
          <a:p>
            <a:pPr>
              <a:buNone/>
            </a:pPr>
            <a:r>
              <a:rPr lang="ru-RU" dirty="0"/>
              <a:t>разработки и проведения экзаменов по широкому кругу научных</a:t>
            </a:r>
          </a:p>
          <a:p>
            <a:pPr>
              <a:buNone/>
            </a:pPr>
            <a:r>
              <a:rPr lang="ru-RU" dirty="0"/>
              <a:t>дисциплин, для чего еще в 1858 году в Кембриджском университете</a:t>
            </a:r>
          </a:p>
          <a:p>
            <a:pPr>
              <a:buNone/>
            </a:pPr>
            <a:r>
              <a:rPr lang="ru-RU" dirty="0"/>
              <a:t>и был создан Экзаменационный синдикат.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23860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Кембриджские экзамены по английскому языку как иностранному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основные </a:t>
            </a:r>
            <a:r>
              <a:rPr lang="ru-RU" dirty="0"/>
              <a:t>Кембриджские </a:t>
            </a:r>
            <a:r>
              <a:rPr lang="ru-RU" dirty="0" smtClean="0"/>
              <a:t>экзамены </a:t>
            </a:r>
            <a:r>
              <a:rPr lang="ru-RU" dirty="0"/>
              <a:t>(</a:t>
            </a:r>
            <a:r>
              <a:rPr lang="en-US" dirty="0"/>
              <a:t>Main Suite Exams</a:t>
            </a:r>
            <a:r>
              <a:rPr lang="en-US" dirty="0" smtClean="0"/>
              <a:t>):</a:t>
            </a:r>
            <a:endParaRPr lang="ru-RU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-RU" dirty="0"/>
              <a:t>• экзамены для детей 7–12 лет </a:t>
            </a:r>
            <a:r>
              <a:rPr lang="ru-RU" dirty="0" err="1"/>
              <a:t>Young</a:t>
            </a:r>
            <a:r>
              <a:rPr lang="ru-RU" dirty="0"/>
              <a:t> </a:t>
            </a:r>
            <a:r>
              <a:rPr lang="ru-RU" dirty="0" err="1"/>
              <a:t>Learners</a:t>
            </a:r>
            <a:r>
              <a:rPr lang="ru-RU" dirty="0"/>
              <a:t> </a:t>
            </a:r>
            <a:r>
              <a:rPr lang="ru-RU" dirty="0" err="1"/>
              <a:t>Exams</a:t>
            </a:r>
            <a:r>
              <a:rPr lang="ru-RU" dirty="0"/>
              <a:t> трех </a:t>
            </a:r>
            <a:r>
              <a:rPr lang="ru-RU" dirty="0" smtClean="0"/>
              <a:t>уровней</a:t>
            </a:r>
            <a:r>
              <a:rPr lang="en-US" dirty="0" err="1" smtClean="0"/>
              <a:t>сложности</a:t>
            </a:r>
            <a:r>
              <a:rPr lang="en-US" dirty="0" smtClean="0"/>
              <a:t> </a:t>
            </a:r>
            <a:r>
              <a:rPr lang="en-US" dirty="0"/>
              <a:t>(Cambridge English: Starters, Cambridge </a:t>
            </a:r>
            <a:r>
              <a:rPr lang="en-US" dirty="0" err="1" smtClean="0"/>
              <a:t>English:Movers</a:t>
            </a:r>
            <a:r>
              <a:rPr lang="en-US" dirty="0"/>
              <a:t>, Cambridge English: Flyers</a:t>
            </a:r>
            <a:r>
              <a:rPr lang="en-US" dirty="0" smtClean="0"/>
              <a:t>),</a:t>
            </a:r>
            <a:endParaRPr lang="ru-RU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-RU" dirty="0"/>
              <a:t>• экзамены для подростков и взрослых (</a:t>
            </a:r>
            <a:r>
              <a:rPr lang="ru-RU" dirty="0" err="1"/>
              <a:t>Cambridge</a:t>
            </a:r>
            <a:r>
              <a:rPr lang="ru-RU" dirty="0"/>
              <a:t> </a:t>
            </a:r>
            <a:r>
              <a:rPr lang="ru-RU" dirty="0" err="1"/>
              <a:t>English</a:t>
            </a:r>
            <a:r>
              <a:rPr lang="ru-RU" dirty="0"/>
              <a:t>: </a:t>
            </a:r>
            <a:r>
              <a:rPr lang="ru-RU" dirty="0" err="1" smtClean="0"/>
              <a:t>Key</a:t>
            </a:r>
            <a:r>
              <a:rPr lang="ru-RU" dirty="0" smtClean="0"/>
              <a:t>,</a:t>
            </a:r>
            <a:r>
              <a:rPr lang="en-US" dirty="0" smtClean="0"/>
              <a:t>Cambridge </a:t>
            </a:r>
            <a:r>
              <a:rPr lang="en-US" dirty="0"/>
              <a:t>English: Preliminary, Cambridge English: First</a:t>
            </a:r>
            <a:r>
              <a:rPr lang="en-US" dirty="0" smtClean="0"/>
              <a:t>),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• </a:t>
            </a:r>
            <a:r>
              <a:rPr lang="ru-RU" dirty="0"/>
              <a:t>экзамены повышенной сложности (</a:t>
            </a:r>
            <a:r>
              <a:rPr lang="ru-RU" dirty="0" err="1"/>
              <a:t>Cambridge</a:t>
            </a:r>
            <a:r>
              <a:rPr lang="ru-RU" dirty="0"/>
              <a:t> </a:t>
            </a:r>
            <a:r>
              <a:rPr lang="ru-RU" dirty="0" err="1" smtClean="0"/>
              <a:t>English</a:t>
            </a:r>
            <a:r>
              <a:rPr lang="ru-RU" dirty="0" smtClean="0"/>
              <a:t>:</a:t>
            </a:r>
            <a:r>
              <a:rPr lang="en-US" dirty="0" smtClean="0"/>
              <a:t>Advanced</a:t>
            </a:r>
            <a:r>
              <a:rPr lang="en-US" dirty="0"/>
              <a:t>, Cambridge English: Proficiency</a:t>
            </a:r>
            <a:r>
              <a:rPr lang="en-US" dirty="0" smtClean="0"/>
              <a:t>).</a:t>
            </a:r>
            <a:endParaRPr lang="ru-RU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ru-RU" dirty="0"/>
              <a:t>Аббревиатуры названий этих экзаменов YLE, KET, PET, FCE, </a:t>
            </a:r>
            <a:r>
              <a:rPr lang="ru-RU" dirty="0" smtClean="0"/>
              <a:t>CAE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Кроме основных экзаменов, разработаны и применяются </a:t>
            </a:r>
            <a:r>
              <a:rPr lang="ru-RU" dirty="0" smtClean="0"/>
              <a:t>специализированные </a:t>
            </a:r>
            <a:r>
              <a:rPr lang="ru-RU" dirty="0"/>
              <a:t>экзамены: по деловому английскому – </a:t>
            </a:r>
            <a:r>
              <a:rPr lang="ru-RU" dirty="0" err="1" smtClean="0"/>
              <a:t>Business</a:t>
            </a:r>
            <a:r>
              <a:rPr lang="ru-RU" dirty="0" smtClean="0"/>
              <a:t> </a:t>
            </a:r>
            <a:r>
              <a:rPr lang="en-US" dirty="0" smtClean="0"/>
              <a:t>English </a:t>
            </a:r>
            <a:r>
              <a:rPr lang="en-US" dirty="0"/>
              <a:t>Certificates (BEC) </a:t>
            </a:r>
            <a:r>
              <a:rPr lang="ru-RU" dirty="0"/>
              <a:t>трех уровней сложности (</a:t>
            </a:r>
            <a:r>
              <a:rPr lang="en-US" dirty="0" err="1" smtClean="0"/>
              <a:t>Preliminary,Vantage</a:t>
            </a:r>
            <a:r>
              <a:rPr lang="en-US" dirty="0"/>
              <a:t>, Higher).</a:t>
            </a:r>
          </a:p>
          <a:p>
            <a:r>
              <a:rPr lang="ru-RU" dirty="0"/>
              <a:t>Для юристов есть экзамен </a:t>
            </a:r>
            <a:r>
              <a:rPr lang="en-US" dirty="0"/>
              <a:t>ILEC (International Legal </a:t>
            </a:r>
            <a:r>
              <a:rPr lang="en-US" dirty="0" smtClean="0"/>
              <a:t>English</a:t>
            </a:r>
            <a:r>
              <a:rPr lang="it-IT" dirty="0" smtClean="0"/>
              <a:t>Certificate),</a:t>
            </a:r>
            <a:endParaRPr lang="ru-RU" dirty="0" smtClean="0"/>
          </a:p>
          <a:p>
            <a:r>
              <a:rPr lang="it-IT" dirty="0" smtClean="0"/>
              <a:t> </a:t>
            </a:r>
            <a:r>
              <a:rPr lang="it-IT" dirty="0"/>
              <a:t>для финансистов – ICFE (International Certificate </a:t>
            </a:r>
            <a:r>
              <a:rPr lang="it-IT" dirty="0" smtClean="0"/>
              <a:t>in</a:t>
            </a:r>
            <a:r>
              <a:rPr lang="ru-RU" dirty="0" smtClean="0"/>
              <a:t> </a:t>
            </a:r>
            <a:r>
              <a:rPr lang="ru-RU" dirty="0" err="1" smtClean="0"/>
              <a:t>Financial</a:t>
            </a:r>
            <a:r>
              <a:rPr lang="ru-RU" dirty="0" smtClean="0"/>
              <a:t> </a:t>
            </a:r>
            <a:r>
              <a:rPr lang="ru-RU" dirty="0" err="1"/>
              <a:t>English</a:t>
            </a:r>
            <a:r>
              <a:rPr lang="ru-RU" dirty="0"/>
              <a:t>), </a:t>
            </a:r>
            <a:endParaRPr lang="ru-RU" dirty="0" smtClean="0"/>
          </a:p>
          <a:p>
            <a:r>
              <a:rPr lang="ru-RU" dirty="0" smtClean="0"/>
              <a:t>для </a:t>
            </a:r>
            <a:r>
              <a:rPr lang="ru-RU" dirty="0"/>
              <a:t>учителей английского языка – TKT (</a:t>
            </a:r>
            <a:r>
              <a:rPr lang="ru-RU" dirty="0" err="1" smtClean="0"/>
              <a:t>Teaching</a:t>
            </a:r>
            <a:r>
              <a:rPr lang="ru-RU" dirty="0" smtClean="0"/>
              <a:t> </a:t>
            </a:r>
            <a:r>
              <a:rPr lang="en-US" dirty="0" smtClean="0"/>
              <a:t>Knowledge </a:t>
            </a:r>
            <a:r>
              <a:rPr lang="en-US" dirty="0"/>
              <a:t>Test</a:t>
            </a:r>
            <a:r>
              <a:rPr lang="en-US" dirty="0" smtClean="0"/>
              <a:t>).</a:t>
            </a:r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28596" y="-1"/>
          <a:ext cx="7643866" cy="6883424"/>
        </p:xfrm>
        <a:graphic>
          <a:graphicData uri="http://schemas.openxmlformats.org/drawingml/2006/table">
            <a:tbl>
              <a:tblPr/>
              <a:tblGrid>
                <a:gridCol w="1910368"/>
                <a:gridCol w="1911166"/>
                <a:gridCol w="1911166"/>
                <a:gridCol w="1911166"/>
              </a:tblGrid>
              <a:tr h="9012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latin typeface="NewStandard-Bold"/>
                          <a:ea typeface="Calibri"/>
                          <a:cs typeface="NewStandard-Bold"/>
                        </a:rPr>
                        <a:t>Уровень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latin typeface="NewStandard-Bold"/>
                          <a:ea typeface="Calibri"/>
                          <a:cs typeface="NewStandard-Bold"/>
                        </a:rPr>
                        <a:t>CEFR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333333"/>
                          </a:solidFill>
                          <a:latin typeface="NewStandard-Bold"/>
                          <a:ea typeface="Calibri"/>
                          <a:cs typeface="NewStandard-Bold"/>
                        </a:rPr>
                        <a:t>Современное название экзамена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NewStandard-Bold"/>
                          <a:ea typeface="Calibri"/>
                          <a:cs typeface="NewStandard-Bold"/>
                        </a:rPr>
                        <a:t>Аббревиатура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NewStandard-Bold"/>
                          <a:ea typeface="Calibri"/>
                          <a:cs typeface="NewStandard-Bold"/>
                        </a:rPr>
                        <a:t>прежнего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NewStandard-Bold"/>
                          <a:ea typeface="Calibri"/>
                          <a:cs typeface="NewStandard-Bold"/>
                        </a:rPr>
                        <a:t>названия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NewStandard-Bold"/>
                          <a:ea typeface="Calibri"/>
                          <a:cs typeface="NewStandard-Bold"/>
                        </a:rPr>
                        <a:t>Название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NewStandard-Bold"/>
                          <a:ea typeface="Calibri"/>
                          <a:cs typeface="NewStandard-Bold"/>
                        </a:rPr>
                        <a:t>уровня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Pre-A1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Cambridge</a:t>
                      </a:r>
                      <a:r>
                        <a:rPr lang="ru-RU" sz="1800" dirty="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 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English</a:t>
                      </a:r>
                      <a:r>
                        <a:rPr lang="ru-RU" sz="1800" dirty="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: </a:t>
                      </a: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Starters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NewStandard-Regular"/>
                          <a:ea typeface="Calibri"/>
                          <a:cs typeface="NewStandard-Regular"/>
                        </a:rPr>
                        <a:t>YLE </a:t>
                      </a:r>
                      <a:r>
                        <a:rPr lang="ru-RU" sz="1800" dirty="0" err="1">
                          <a:latin typeface="NewStandard-Regular"/>
                          <a:ea typeface="Calibri"/>
                          <a:cs typeface="NewStandard-Regular"/>
                        </a:rPr>
                        <a:t>Starters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NewStandard-Regular"/>
                          <a:ea typeface="Calibri"/>
                          <a:cs typeface="NewStandard-Regular"/>
                        </a:rPr>
                        <a:t>Pre-Beginner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А1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Cambridge English: Movers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NewStandard-Regular"/>
                          <a:ea typeface="Calibri"/>
                          <a:cs typeface="NewStandard-Regular"/>
                        </a:rPr>
                        <a:t>YLE Movers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NewStandard-Regular"/>
                          <a:ea typeface="Calibri"/>
                          <a:cs typeface="NewStandard-Regular"/>
                        </a:rPr>
                        <a:t>Beginner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6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Calibri"/>
                          <a:cs typeface="Times New Roman"/>
                        </a:rPr>
                        <a:t>А2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Cambridge English: Flyers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Cambridge English: Key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YLE </a:t>
                      </a: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Flyers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KET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NewStandard-Regular"/>
                          <a:ea typeface="Calibri"/>
                          <a:cs typeface="NewStandard-Regular"/>
                        </a:rPr>
                        <a:t>Elementary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B1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Cambridge English: Preliminary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NewStandard-Regular"/>
                          <a:ea typeface="Calibri"/>
                          <a:cs typeface="NewStandard-Regular"/>
                        </a:rPr>
                        <a:t>PET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NewStandard-Regular"/>
                          <a:ea typeface="Calibri"/>
                          <a:cs typeface="NewStandard-Regular"/>
                        </a:rPr>
                        <a:t>Intermediate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4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B2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Cambridge English: First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NewStandard-Regular"/>
                          <a:ea typeface="Calibri"/>
                          <a:cs typeface="NewStandard-Regular"/>
                        </a:rPr>
                        <a:t>FCE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NewStandard-Regular"/>
                          <a:ea typeface="Calibri"/>
                          <a:cs typeface="NewStandard-Regular"/>
                        </a:rPr>
                        <a:t>Upperintermediate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C1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Cambridge English: Advanced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CAE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latin typeface="NewStandard-Regular"/>
                          <a:ea typeface="Calibri"/>
                          <a:cs typeface="NewStandard-Regular"/>
                        </a:rPr>
                        <a:t>Advanced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4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latin typeface="Calibri"/>
                          <a:ea typeface="Calibri"/>
                          <a:cs typeface="Times New Roman"/>
                        </a:rPr>
                        <a:t>C2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Cambridge English: Proficiency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CPE</a:t>
                      </a:r>
                      <a:endParaRPr lang="ru-RU" sz="2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333333"/>
                          </a:solidFill>
                          <a:latin typeface="NewStandard-Regular"/>
                          <a:ea typeface="Calibri"/>
                          <a:cs typeface="NewStandard-Regular"/>
                        </a:rPr>
                        <a:t>Proficiency</a:t>
                      </a:r>
                      <a:endParaRPr lang="ru-RU" sz="2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Школьные версии экзаменов уровней А2, В1, В2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720840"/>
            <a:ext cx="835824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Три экзамена, важные для школьного образования – </a:t>
            </a:r>
            <a:r>
              <a:rPr lang="ru-RU" sz="2800" u="sng" dirty="0"/>
              <a:t>KET, PET </a:t>
            </a:r>
            <a:r>
              <a:rPr lang="ru-RU" sz="2800" u="sng" dirty="0" smtClean="0"/>
              <a:t>и FCE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– соответствуют уровням А2, В1 и В2 Совета Европы. Именно для</a:t>
            </a:r>
          </a:p>
          <a:p>
            <a:r>
              <a:rPr lang="ru-RU" sz="2800" dirty="0"/>
              <a:t>них разработаны и введены школьные версии экзаменов: </a:t>
            </a:r>
            <a:r>
              <a:rPr lang="ru-RU" sz="2800" dirty="0" err="1"/>
              <a:t>Cambridge</a:t>
            </a:r>
            <a:endParaRPr lang="ru-RU" sz="2800" dirty="0"/>
          </a:p>
          <a:p>
            <a:r>
              <a:rPr lang="en-US" sz="2800" dirty="0"/>
              <a:t>English: Key for Schools, Cambridge English: Preliminary for Schools,</a:t>
            </a:r>
          </a:p>
          <a:p>
            <a:r>
              <a:rPr lang="en-US" sz="2800" dirty="0" smtClean="0"/>
              <a:t>Cambridge </a:t>
            </a:r>
            <a:r>
              <a:rPr lang="en-US" sz="2800" dirty="0"/>
              <a:t>English: First for Schools.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При разработке школьных версий экзаменов </a:t>
            </a:r>
            <a:r>
              <a:rPr lang="ru-RU" sz="2400" dirty="0" err="1"/>
              <a:t>Key</a:t>
            </a:r>
            <a:r>
              <a:rPr lang="ru-RU" sz="2400" dirty="0"/>
              <a:t>, </a:t>
            </a:r>
            <a:r>
              <a:rPr lang="ru-RU" sz="2400" dirty="0" err="1"/>
              <a:t>Preliminary</a:t>
            </a:r>
            <a:r>
              <a:rPr lang="ru-RU" sz="2400" dirty="0"/>
              <a:t> и </a:t>
            </a:r>
            <a:r>
              <a:rPr lang="ru-RU" sz="2400" dirty="0" err="1"/>
              <a:t>First</a:t>
            </a:r>
            <a:endParaRPr lang="ru-RU" sz="2400" dirty="0"/>
          </a:p>
          <a:p>
            <a:pPr algn="ctr"/>
            <a:r>
              <a:rPr lang="ru-RU" sz="2400" dirty="0"/>
              <a:t>учитывались принципы гуманистического подхода к тестированию,</a:t>
            </a:r>
          </a:p>
          <a:p>
            <a:pPr algn="ctr"/>
            <a:r>
              <a:rPr lang="ru-RU" sz="2400" dirty="0"/>
              <a:t>основанного на понятии справедливости теста (</a:t>
            </a:r>
            <a:r>
              <a:rPr lang="ru-RU" sz="2400" dirty="0" err="1"/>
              <a:t>test</a:t>
            </a:r>
            <a:r>
              <a:rPr lang="ru-RU" sz="2400" dirty="0"/>
              <a:t> </a:t>
            </a:r>
            <a:r>
              <a:rPr lang="ru-RU" sz="2400" dirty="0" err="1"/>
              <a:t>fairness</a:t>
            </a:r>
            <a:r>
              <a:rPr lang="ru-RU" sz="2400" dirty="0"/>
              <a:t>). С точки</a:t>
            </a:r>
          </a:p>
          <a:p>
            <a:pPr algn="ctr"/>
            <a:r>
              <a:rPr lang="ru-RU" sz="2400" dirty="0"/>
              <a:t>зрения справедливости, характеристики теста таковы [1</a:t>
            </a:r>
            <a:r>
              <a:rPr lang="ru-RU" sz="2400" dirty="0" smtClean="0"/>
              <a:t>]:</a:t>
            </a:r>
          </a:p>
          <a:p>
            <a:endParaRPr lang="ru-RU" dirty="0"/>
          </a:p>
          <a:p>
            <a:r>
              <a:rPr lang="ru-RU" sz="2000" dirty="0"/>
              <a:t>• </a:t>
            </a:r>
            <a:r>
              <a:rPr lang="ru-RU" sz="2400" dirty="0"/>
              <a:t>отсутствие предвзятости (</a:t>
            </a:r>
            <a:r>
              <a:rPr lang="ru-RU" sz="2400" dirty="0" err="1"/>
              <a:t>test</a:t>
            </a:r>
            <a:r>
              <a:rPr lang="ru-RU" sz="2400" dirty="0"/>
              <a:t> </a:t>
            </a:r>
            <a:r>
              <a:rPr lang="ru-RU" sz="2400" dirty="0" err="1"/>
              <a:t>bias</a:t>
            </a:r>
            <a:r>
              <a:rPr lang="ru-RU" sz="2400" dirty="0"/>
              <a:t>) в отношении </a:t>
            </a:r>
            <a:r>
              <a:rPr lang="ru-RU" sz="2400" dirty="0" smtClean="0"/>
              <a:t>испытуемых</a:t>
            </a:r>
          </a:p>
          <a:p>
            <a:endParaRPr lang="ru-RU" sz="2400" dirty="0"/>
          </a:p>
          <a:p>
            <a:r>
              <a:rPr lang="ru-RU" sz="2400" dirty="0" smtClean="0"/>
              <a:t>• </a:t>
            </a:r>
            <a:r>
              <a:rPr lang="ru-RU" sz="2400" dirty="0"/>
              <a:t>доступность теста с точки зрения образовательных, финансовых</a:t>
            </a:r>
          </a:p>
          <a:p>
            <a:r>
              <a:rPr lang="ru-RU" sz="2400" dirty="0"/>
              <a:t>и физических возможностей </a:t>
            </a:r>
            <a:r>
              <a:rPr lang="ru-RU" sz="2400" dirty="0" smtClean="0"/>
              <a:t>испытуемого</a:t>
            </a:r>
          </a:p>
          <a:p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стандартизация процедуры проведения </a:t>
            </a:r>
            <a:r>
              <a:rPr lang="ru-RU" sz="2400" dirty="0" smtClean="0"/>
              <a:t>теста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• учет социальных последствий </a:t>
            </a:r>
            <a:r>
              <a:rPr lang="ru-RU" sz="2400" dirty="0" smtClean="0"/>
              <a:t>теста</a:t>
            </a:r>
            <a:endParaRPr lang="ru-RU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38</TotalTime>
  <Words>445</Words>
  <Application>Microsoft Office PowerPoint</Application>
  <PresentationFormat>Экран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Из истории тестирования в образовании</vt:lpstr>
      <vt:lpstr>Кембриджские экзамены по английскому языку как иностранному</vt:lpstr>
      <vt:lpstr>Слайд 3</vt:lpstr>
      <vt:lpstr>Слайд 4</vt:lpstr>
      <vt:lpstr>Слайд 5</vt:lpstr>
      <vt:lpstr>Школьные версии экзаменов уровней А2, В1, В2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истории тестирования в образовании</dc:title>
  <dc:creator>комп-10</dc:creator>
  <cp:lastModifiedBy>комп-10</cp:lastModifiedBy>
  <cp:revision>4</cp:revision>
  <dcterms:created xsi:type="dcterms:W3CDTF">2018-08-23T14:23:40Z</dcterms:created>
  <dcterms:modified xsi:type="dcterms:W3CDTF">2018-08-23T15:02:10Z</dcterms:modified>
</cp:coreProperties>
</file>