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80" r:id="rId4"/>
    <p:sldId id="279" r:id="rId5"/>
    <p:sldId id="258" r:id="rId6"/>
    <p:sldId id="281" r:id="rId7"/>
    <p:sldId id="259" r:id="rId8"/>
    <p:sldId id="260" r:id="rId9"/>
    <p:sldId id="263" r:id="rId10"/>
    <p:sldId id="283" r:id="rId11"/>
    <p:sldId id="264" r:id="rId12"/>
    <p:sldId id="285" r:id="rId13"/>
    <p:sldId id="287" r:id="rId14"/>
    <p:sldId id="268" r:id="rId15"/>
    <p:sldId id="269" r:id="rId16"/>
    <p:sldId id="284" r:id="rId17"/>
    <p:sldId id="288" r:id="rId18"/>
    <p:sldId id="274" r:id="rId19"/>
    <p:sldId id="278" r:id="rId20"/>
    <p:sldId id="277" r:id="rId2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97503-3E75-4FE6-911A-F976C5876EF9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C938B-0954-46BB-BD24-A3BB3727E8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94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Всероссийская олимпиада школьников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rgbClr val="FF0000"/>
                </a:solidFill>
              </a:rPr>
              <a:t>Английский язык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Школьный и муниципальный этапы</a:t>
            </a:r>
          </a:p>
          <a:p>
            <a:pPr algn="ctr"/>
            <a:r>
              <a:rPr lang="ru-RU" sz="2400" b="1" dirty="0" smtClean="0"/>
              <a:t>Курасовская </a:t>
            </a:r>
            <a:r>
              <a:rPr lang="ru-RU" sz="2400" b="1" smtClean="0"/>
              <a:t>Юлия Борисовна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695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89212" y="651933"/>
            <a:ext cx="8915399" cy="2875617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Методические рекомендации центральной предметно-методической комиссии олимпиады по </a:t>
            </a:r>
            <a:r>
              <a:rPr lang="ru-RU" sz="2400" b="1" kern="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оцениванию </a:t>
            </a:r>
            <a:r>
              <a:rPr lang="ru-RU" sz="2400" b="1" kern="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заданий </a:t>
            </a:r>
            <a: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школьного и муниципального этапов олимпиады</a:t>
            </a:r>
            <a:b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843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2823"/>
          </a:xfrm>
        </p:spPr>
        <p:txBody>
          <a:bodyPr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Рекомендации по оцениванию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9467" y="1498600"/>
            <a:ext cx="9845145" cy="441262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включении в пакет заданий </a:t>
            </a:r>
            <a:r>
              <a:rPr lang="ru-RU" sz="20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заданий</a:t>
            </a: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на трансформацию и перефразирование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 следует предусмотреть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возможность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расширения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ключей для данных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заданий (расширение ключей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 может проходить на апелляциях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!)</a:t>
            </a: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. Такие задания проверяются по ключам, но у членов жюри перед глазами должен быть текст заданий для оперативного реагирования.</a:t>
            </a:r>
          </a:p>
          <a:p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Критерии оценивания продуктивных видов речевой деятельности (</a:t>
            </a: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конкурсы письменной речи и устной речи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) требуют особого внимания со стороны жюри </a:t>
            </a: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олимпиады. </a:t>
            </a:r>
            <a:r>
              <a:rPr lang="ru-RU" sz="200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Письменная работа должна </a:t>
            </a: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быть оценена как минимум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двумя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независимыми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экспертами (не проверять работу парами!)</a:t>
            </a: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При экспертной проверке необходимо предусмотреть процедуру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шифрования</a:t>
            </a: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 работ.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689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1" y="624110"/>
            <a:ext cx="9752012" cy="823690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Процедура оценивания заданий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467" y="1507067"/>
            <a:ext cx="10480145" cy="500380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Подсчет баллов за все </a:t>
            </a:r>
            <a:r>
              <a:rPr lang="ru-RU" sz="7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конкурсы (</a:t>
            </a:r>
            <a: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пример</a:t>
            </a:r>
            <a:r>
              <a:rPr lang="ru-RU" sz="7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ru-RU" sz="6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6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Listening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–максимальное количество баллов 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10. Задание проверяется по ключам. Каждый правильный ответ оценивается в 1 балл.</a:t>
            </a:r>
            <a:r>
              <a:rPr lang="ru-RU" sz="7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За неверный ответ или отсутствие ответа выставляется 0 баллов.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Reading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максимальное количество баллов 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15. Задание проверяется по ключам. Каждый правильный ответ оценивается в 1 балл. </a:t>
            </a:r>
            <a:r>
              <a:rPr lang="ru-RU" sz="7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неверный ответ или отсутствие ответа выставляется 0 баллов.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Use of English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максимальное количество баллов 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15. Задание проверяется по ключам. Каждый правильный ответ оценивается в 1 балл. </a:t>
            </a: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Орфография </a:t>
            </a:r>
            <a:r>
              <a:rPr lang="ru-R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учитывается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sz="7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неверный ответ или отсутствие ответа выставляется 0 баллов.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Writing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- </a:t>
            </a:r>
            <a:r>
              <a:rPr lang="ru-RU" sz="7200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максимальное количество баллов </a:t>
            </a: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20. Задание оценивается по Критериям оценивания.</a:t>
            </a:r>
            <a:endParaRPr lang="ru-RU" sz="7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При подведении итогов баллы за все конкурсы суммируются.</a:t>
            </a:r>
            <a:endParaRPr lang="ru-RU" sz="7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Максимальное количество баллов за все конкурсы – 60 баллов.</a:t>
            </a:r>
            <a:endParaRPr lang="ru-RU" sz="7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b="1" dirty="0">
                <a:highlight>
                  <a:srgbClr val="D3D3D3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b="1" dirty="0">
                <a:highlight>
                  <a:srgbClr val="D3D3D3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1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7557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Подведение итогов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467" y="1388533"/>
            <a:ext cx="10861145" cy="4826000"/>
          </a:xfrm>
        </p:spPr>
        <p:txBody>
          <a:bodyPr>
            <a:normAutofit/>
          </a:bodyPr>
          <a:lstStyle/>
          <a:p>
            <a:pPr marL="457200"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школьного и муниципального этапов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победители и призеры определяются отдельно по 3 группам: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5-6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классы,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7-8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классы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9-11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классы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Итоговый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 каждого участника подсчитывается как сумма баллов за выполнение каждого задания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 всех турах олимпиады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Окончательные результаты участников фиксируются в итоговой таблице, представляющей собой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ранжированный список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участников, расположенных по мере убывания набранных ими баллов. Участники с одинаковыми баллами располагаются в алфавитном порядке. На основании итоговой таблицы и в соответствии с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квотой, установленной Оргкомитетом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Жюри определяет победителей и призеров школьного и муниципального этапов олимпиады.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16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Методические рекомендации центральной </a:t>
            </a:r>
            <a:r>
              <a:rPr lang="ru-RU" sz="2000" b="1" kern="0" dirty="0" smtClean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предметно-методической комиссии </a:t>
            </a: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олимпиады по </a:t>
            </a:r>
            <a:r>
              <a:rPr lang="ru-RU" sz="2000" b="1" kern="0" dirty="0" smtClean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проведению </a:t>
            </a: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школьного и муниципального этапов олимпиады</a:t>
            </a:r>
            <a:b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73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Форма проведения школьного и муниципального </a:t>
            </a:r>
            <a:r>
              <a:rPr lang="ru-RU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этапов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Рекомендуется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проводить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школьный и муниципальный этапы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олимпиады 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 один день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: рекомендуется проводить конкурсы “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Listening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”, “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Reading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”, “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Writing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” и “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Use of English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” для учащихся всех возрастных групп (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5-11 классы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), однако длительность конкурсов должна быть разной для учащихся 5-6, 7-8 и 9-11 классов.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02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6023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Процедура проведения конкурсов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422400"/>
            <a:ext cx="10437812" cy="5249334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Перед началом конкурсов участнику присваивается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ID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номер, который указывается на листе ответов.   </a:t>
            </a:r>
            <a:endParaRPr lang="ru-RU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b="1" spc="-5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Участники должны сидеть в аудитории на таком расстоянии друг от друга, чтобы не видеть работу соседа.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аудиторию не разрешается брать бумагу, справочные материалы (словари, справочники, учебники и т.д.), пейджеры и мобильные телефоны, диктофоны,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плееры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и любые другие технические средства.</a:t>
            </a:r>
            <a:endParaRPr lang="ru-RU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Во время  выполнения  задания  участник может выходить из аудитории только в сопровождении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дежурного.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Участник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не может выйти из аудитории с  заданием или листом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ответов.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569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7557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5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Процедура проведения конкурсов </a:t>
            </a:r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422400"/>
            <a:ext cx="10437812" cy="25400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Обратить внимание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на проведение технически сложных конкурсов:   </a:t>
            </a:r>
            <a:endParaRPr lang="ru-RU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2400" b="1" spc="-5" dirty="0" smtClean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Проведение конкурса </a:t>
            </a:r>
            <a:r>
              <a:rPr lang="en-US" sz="2400" b="1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Listening</a:t>
            </a:r>
            <a:r>
              <a:rPr lang="ru-RU" sz="2400" b="1" spc="-5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(прослушать самое начало записи для исключения апелляций)</a:t>
            </a:r>
            <a:r>
              <a:rPr lang="ru-RU" sz="2400" b="1" spc="-5" dirty="0" smtClean="0"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</a:p>
          <a:p>
            <a:pPr lvl="0" algn="just">
              <a:lnSpc>
                <a:spcPct val="150000"/>
              </a:lnSpc>
              <a:buClr>
                <a:srgbClr val="E78712"/>
              </a:buClr>
              <a:buFont typeface="Symbol" panose="05050102010706020507" pitchFamily="18" charset="2"/>
              <a:buChar char=""/>
            </a:pPr>
            <a:r>
              <a:rPr lang="ru-RU" sz="2400" b="1" spc="-5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Проведение конкурса </a:t>
            </a:r>
            <a:r>
              <a:rPr lang="en-US" sz="2400" b="1" spc="-5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Speaking</a:t>
            </a:r>
            <a:r>
              <a:rPr lang="en-US" sz="2400" b="1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ru-RU" sz="2400" b="1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(запись ответов).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341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829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Процедура проведения показа работ и апелляций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6200" y="2667000"/>
            <a:ext cx="10158412" cy="3556000"/>
          </a:xfrm>
        </p:spPr>
        <p:txBody>
          <a:bodyPr>
            <a:normAutofit lnSpcReduction="10000"/>
          </a:bodyPr>
          <a:lstStyle/>
          <a:p>
            <a:pPr marL="457200" lvl="0" indent="449580" algn="just">
              <a:lnSpc>
                <a:spcPct val="150000"/>
              </a:lnSpc>
              <a:buClr>
                <a:srgbClr val="E78712"/>
              </a:buClr>
            </a:pP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Разбор заданий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(можно очный, можно через Интернет).</a:t>
            </a:r>
          </a:p>
          <a:p>
            <a:pPr marL="457200" lvl="0" indent="449580" algn="just">
              <a:lnSpc>
                <a:spcPct val="150000"/>
              </a:lnSpc>
              <a:buClr>
                <a:srgbClr val="E78712"/>
              </a:buClr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Показ работ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449580" algn="just">
              <a:lnSpc>
                <a:spcPct val="150000"/>
              </a:lnSpc>
              <a:buClr>
                <a:srgbClr val="E78712"/>
              </a:buClr>
            </a:pPr>
            <a:r>
              <a:rPr lang="ru-RU" sz="2000" b="1" dirty="0" smtClean="0">
                <a:solidFill>
                  <a:srgbClr val="FF0000"/>
                </a:solidFill>
              </a:rPr>
              <a:t>Рекомендуется </a:t>
            </a:r>
            <a:r>
              <a:rPr lang="ru-RU" sz="2000" b="1" dirty="0" smtClean="0">
                <a:solidFill>
                  <a:srgbClr val="FF0000"/>
                </a:solidFill>
              </a:rPr>
              <a:t>вести видеозапись апелляций.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разработке регламента проведения показа работ и апелляций на школьном и муниципальном этапах необходимо учесть, что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изменение баллов </a:t>
            </a: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НЕ МОЖЕТ происходить при показе работ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Изменение баллов должно происходить </a:t>
            </a:r>
            <a:r>
              <a:rPr 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только во время апелляций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в том числе и по техническим ошибкам. </a:t>
            </a:r>
            <a:endParaRPr lang="ru-RU" sz="2000" dirty="0">
              <a:solidFill>
                <a:srgbClr val="FF0000"/>
              </a:solidFill>
            </a:endParaRPr>
          </a:p>
          <a:p>
            <a:pPr marL="457200" indent="0" algn="just">
              <a:lnSpc>
                <a:spcPct val="150000"/>
              </a:lnSpc>
              <a:buNone/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9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Дополнительная информация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Родитель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обучающегося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заявившего о своем участии в олимпиаде, в срок не менее чем за 10 рабочих дней до начала школьного этапа олимпиады в письменной форме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предоставляет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организатору школьного этапа олимпиады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согласие на публикацию олимпиадной работы своего несовершеннолетнего ребенка, в том числе в информационно-телекоммуникационной сети "Интернет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случае нарушения участником олимпиады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(или) утвержденных требований к организации и проведению соответствующего этапа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олимпиады,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представитель организатора олимпиады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вправе удалить данного участника олимпиады из аудитории, составив акт об удалении участника олимпиады.</a:t>
            </a:r>
            <a:endParaRPr lang="ru-RU" sz="2000" b="1" dirty="0">
              <a:solidFill>
                <a:srgbClr val="FF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solidFill>
                <a:srgbClr val="FF0000"/>
              </a:solidFill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8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8733" y="423333"/>
            <a:ext cx="10176934" cy="148166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Методические рекомендации по организации и проведению школьного и муниципального этапов Всероссийской олимпиады школьников по английскому языку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2019/2020 </a:t>
            </a:r>
            <a:r>
              <a:rPr 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уч.г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ru-R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5600" y="1794933"/>
            <a:ext cx="9879012" cy="411628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dirty="0">
                <a:latin typeface="Times New Roman" panose="02020603050405020304" pitchFamily="18" charset="0"/>
                <a:ea typeface="MS Mincho" panose="02020609040205080304" pitchFamily="49" charset="-128"/>
              </a:rPr>
              <a:t>Методические материалы содержат рекомендации по порядку проведения олимпиад по английскому языку, требования к структуре и содержанию олимпиадных заданий, рекомендуемые источники информации для подготовки заданий, а также рекомендации по оцениванию ответов участников олимпиад.</a:t>
            </a:r>
            <a:endParaRPr lang="ru-RU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ПРОВЕДЕНИЯ ВСЕРОССИЙСКОЙ ОЛИМПИАДЫ ШКОЛЬНИКОВ</a:t>
            </a:r>
            <a:endParaRPr lang="ru-RU" sz="1100" dirty="0"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400050" lvl="1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Минобрнауки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 от 18.11.2013 N 1252 (ред. от 17.03.2015)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«Об 	утверждении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Порядка проведения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Всероссийской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олимпиады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школьников»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изменения, внесенные в Порядок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(приказы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Минобрнауки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России от 17 марта 2015 г. № 249, 17 декабря 2015 г. №1488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17 ноября 2016 года №1435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166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за внимание 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26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89212" y="651933"/>
            <a:ext cx="8915399" cy="2875617"/>
          </a:xfrm>
        </p:spPr>
        <p:txBody>
          <a:bodyPr>
            <a:no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/>
            </a:r>
            <a:br>
              <a:rPr lang="ru-RU" sz="20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Методические рекомендации </a:t>
            </a:r>
            <a:r>
              <a:rPr lang="ru-RU" sz="2400" b="1" kern="0" dirty="0" smtClean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Центральной </a:t>
            </a:r>
            <a: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предметно-методической комиссии олимпиады по </a:t>
            </a:r>
            <a:r>
              <a:rPr lang="ru-RU" sz="2400" b="1" kern="0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составлению заданий </a:t>
            </a:r>
            <a: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школьного и муниципального этапов олимпиады</a:t>
            </a:r>
            <a:br>
              <a:rPr lang="ru-RU" sz="2400" b="1" kern="0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039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1067" y="203200"/>
            <a:ext cx="9889066" cy="11768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Уровень сложности заданий и время проведения этапа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867" y="1380067"/>
            <a:ext cx="10708745" cy="485139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школьного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этапа рекомендуется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уровень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сложности и время проведения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 пакета заданий)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5-6 классов –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1 -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(от 45 до 60 минут для письменных конкурсов)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7-8 классов –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2 -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минут)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9 - 11 классов –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1 -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минут)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муниципального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этапа рекомендуется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уровень сложности и время проведения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пакета заданий)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7-8 классов –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минут)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9 - 11 классов –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– 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120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минут</a:t>
            </a:r>
            <a:r>
              <a:rPr lang="ru-RU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18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467" y="1329267"/>
            <a:ext cx="10734145" cy="526626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Задачей 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школьного этапа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является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популяризация английского языка в школах, привлечение как можно большего числа школьников к участию в олимпиаде, поэтому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уровень сложности заданий на этом этапе не должен быть завышен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задания должны быть интересными и посильными для учащихся соответствующих возрастных групп. 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Задачей 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муниципального этапа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является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отбор наиболее одаренных школьников для участия в последующих этапах олимпиады, поэтому уровень сложности заданий на этом этапе должен быть выше, чем на школьном этапе, но ниже, чем на последующих этапах; задания должны быть интересными для учащихся соответствующих возрастных групп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Внутри одного пакета желательно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комбинировать задания разного уровня сложности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9090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Уровень сложности заданий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98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467" y="1354667"/>
            <a:ext cx="10734145" cy="5240865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Текст </a:t>
            </a:r>
            <a:r>
              <a:rPr lang="ru-RU" sz="20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заданий,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Лист ответов участника (для письменных конкурсов)</a:t>
            </a: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Ответы (ключи) к заданиям,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Аудиозапись для конкурса понимания устной речи,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Скрипт (текст) аудиозаписи,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Критерии оценивания конкурсов и схему подсчета баллов,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Методические рекомендации по проведению конкурсов (продолжительность конкурсов, типы заданий, материально-техническое обеспечение конкурсов),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Протокол оценивания конкурса письменной речи для экспертов (и Протокол оценивания конкурса устной речи для экспертов - при принятии решения о проведении данного конкурса).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92925" y="211668"/>
            <a:ext cx="8911687" cy="6942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Пакет заданий должен включать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2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215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Конкурсы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1333" y="1363133"/>
            <a:ext cx="10573279" cy="454808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рекомендуется проводить 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школьный и муниципальный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этапы олимпиады по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четырем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(пяти)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конкурсам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0215" indent="-63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конкурс понимания устной речи (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Listening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0215" indent="-63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конкурс понимания письменной речи (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Reading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0215" indent="-63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лексико-грамматический тест (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of English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0215" indent="-63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конкурс письменной речи (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0215" indent="-635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конкурс устной 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речи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Speaking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44958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2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>
                    <a:lumMod val="85000"/>
                    <a:lumOff val="15000"/>
                  </a:prstClr>
                </a:solidFill>
              </a:rPr>
              <a:t>Конкурсы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связи с техническими сложностями, связанными с проведением конкурса устной речи (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Speaking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центральная предметно-методическая комиссия по английскому языку рекомендует не проводить этот конкурс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школьном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(для 7-8 и 9-11 классов)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муниципальном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(для 9-11 классов) 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этапах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Участники олимпиады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должны быть допущены до всех 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конкурсов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(т.е. промежуточное отсеивание участников не рекомендуется).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0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2090"/>
          </a:xfrm>
        </p:spPr>
        <p:txBody>
          <a:bodyPr/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Рекомендации по составлению заданий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200" y="1422400"/>
            <a:ext cx="10031412" cy="448882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Задания должны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соответствовать всем требованиям тестовых заданий , но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 должны быть простым повторением ОГЭ или ЕГЭ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Можно использовать формат международных экзаменов, рекомендуется сочетать задания разного типа внутри одного пакета (список рекомендуемой литературы).</a:t>
            </a:r>
          </a:p>
          <a:p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Рекомендуется давать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связные тексты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не отдельные предложения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(Use of English).</a:t>
            </a:r>
          </a:p>
          <a:p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Рекомендуется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включать материал о России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  <a:tabLst>
                <a:tab pos="54038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В конкурс “</a:t>
            </a:r>
            <a:r>
              <a:rPr lang="en-US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Use of English</a:t>
            </a:r>
            <a:r>
              <a:rPr lang="ru-RU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”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 на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муниципальном этапе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 рекомендуется включить задания на проверку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социолингвистической и социокультурной компетенции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430</TotalTime>
  <Words>1127</Words>
  <Application>Microsoft Office PowerPoint</Application>
  <PresentationFormat>Широкоэкранный</PresentationFormat>
  <Paragraphs>87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MS Mincho</vt:lpstr>
      <vt:lpstr>Arial</vt:lpstr>
      <vt:lpstr>Calibri</vt:lpstr>
      <vt:lpstr>Cambria</vt:lpstr>
      <vt:lpstr>Century Gothic</vt:lpstr>
      <vt:lpstr>Symbol</vt:lpstr>
      <vt:lpstr>Times New Roman</vt:lpstr>
      <vt:lpstr>Wingdings 3</vt:lpstr>
      <vt:lpstr>Легкий дым</vt:lpstr>
      <vt:lpstr>Всероссийская олимпиада школьников Английский язык</vt:lpstr>
      <vt:lpstr>Методические рекомендации по организации и проведению школьного и муниципального этапов Всероссийской олимпиады школьников по английскому языку в 2019/2020 уч.г. </vt:lpstr>
      <vt:lpstr> Методические рекомендации Центральной предметно-методической комиссии олимпиады по составлению заданий школьного и муниципального этапов олимпиады </vt:lpstr>
      <vt:lpstr>Уровень сложности заданий и время проведения этапа</vt:lpstr>
      <vt:lpstr>Уровень сложности заданий</vt:lpstr>
      <vt:lpstr>Пакет заданий должен включать</vt:lpstr>
      <vt:lpstr>Конкурсы</vt:lpstr>
      <vt:lpstr>Конкурсы</vt:lpstr>
      <vt:lpstr>Рекомендации по составлению заданий</vt:lpstr>
      <vt:lpstr> Методические рекомендации центральной предметно-методической комиссии олимпиады по оцениванию заданий школьного и муниципального этапов олимпиады </vt:lpstr>
      <vt:lpstr>Рекомендации по оцениванию заданий</vt:lpstr>
      <vt:lpstr>Процедура оценивания заданий  </vt:lpstr>
      <vt:lpstr>Подведение итогов </vt:lpstr>
      <vt:lpstr>Методические рекомендации центральной предметно-методической комиссии олимпиады по проведению школьного и муниципального этапов олимпиады </vt:lpstr>
      <vt:lpstr>Форма проведения школьного и муниципального этапов </vt:lpstr>
      <vt:lpstr>Процедура проведения конкурсов  </vt:lpstr>
      <vt:lpstr>Процедура проведения конкурсов  </vt:lpstr>
      <vt:lpstr>Процедура проведения показа работ и апелляций </vt:lpstr>
      <vt:lpstr>Дополнительная информация</vt:lpstr>
      <vt:lpstr>Спасибо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олимпиада школьников Английский язык</dc:title>
  <dc:creator>Юлия Курасовская</dc:creator>
  <cp:lastModifiedBy>Юлия Курасовская</cp:lastModifiedBy>
  <cp:revision>70</cp:revision>
  <cp:lastPrinted>2017-09-14T18:53:51Z</cp:lastPrinted>
  <dcterms:created xsi:type="dcterms:W3CDTF">2015-09-13T17:21:12Z</dcterms:created>
  <dcterms:modified xsi:type="dcterms:W3CDTF">2019-10-27T19:38:20Z</dcterms:modified>
</cp:coreProperties>
</file>